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EG"/>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342CBB79-A544-4193-9EDC-2C7ECEAD6F64}" type="datetimeFigureOut">
              <a:rPr lang="ar-EG" smtClean="0"/>
              <a:t>15/08/1441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B33B265B-48A8-442F-93F6-70D9DA45CE82}" type="slidenum">
              <a:rPr lang="ar-EG" smtClean="0"/>
              <a:t>‹#›</a:t>
            </a:fld>
            <a:endParaRPr lang="ar-EG"/>
          </a:p>
        </p:txBody>
      </p:sp>
    </p:spTree>
    <p:extLst>
      <p:ext uri="{BB962C8B-B14F-4D97-AF65-F5344CB8AC3E}">
        <p14:creationId xmlns:p14="http://schemas.microsoft.com/office/powerpoint/2010/main" val="2318534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342CBB79-A544-4193-9EDC-2C7ECEAD6F64}" type="datetimeFigureOut">
              <a:rPr lang="ar-EG" smtClean="0"/>
              <a:t>15/08/1441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B33B265B-48A8-442F-93F6-70D9DA45CE82}" type="slidenum">
              <a:rPr lang="ar-EG" smtClean="0"/>
              <a:t>‹#›</a:t>
            </a:fld>
            <a:endParaRPr lang="ar-EG"/>
          </a:p>
        </p:txBody>
      </p:sp>
    </p:spTree>
    <p:extLst>
      <p:ext uri="{BB962C8B-B14F-4D97-AF65-F5344CB8AC3E}">
        <p14:creationId xmlns:p14="http://schemas.microsoft.com/office/powerpoint/2010/main" val="3451919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342CBB79-A544-4193-9EDC-2C7ECEAD6F64}" type="datetimeFigureOut">
              <a:rPr lang="ar-EG" smtClean="0"/>
              <a:t>15/08/1441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B33B265B-48A8-442F-93F6-70D9DA45CE82}" type="slidenum">
              <a:rPr lang="ar-EG" smtClean="0"/>
              <a:t>‹#›</a:t>
            </a:fld>
            <a:endParaRPr lang="ar-EG"/>
          </a:p>
        </p:txBody>
      </p:sp>
    </p:spTree>
    <p:extLst>
      <p:ext uri="{BB962C8B-B14F-4D97-AF65-F5344CB8AC3E}">
        <p14:creationId xmlns:p14="http://schemas.microsoft.com/office/powerpoint/2010/main" val="2345746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342CBB79-A544-4193-9EDC-2C7ECEAD6F64}" type="datetimeFigureOut">
              <a:rPr lang="ar-EG" smtClean="0"/>
              <a:t>15/08/1441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B33B265B-48A8-442F-93F6-70D9DA45CE82}" type="slidenum">
              <a:rPr lang="ar-EG" smtClean="0"/>
              <a:t>‹#›</a:t>
            </a:fld>
            <a:endParaRPr lang="ar-EG"/>
          </a:p>
        </p:txBody>
      </p:sp>
    </p:spTree>
    <p:extLst>
      <p:ext uri="{BB962C8B-B14F-4D97-AF65-F5344CB8AC3E}">
        <p14:creationId xmlns:p14="http://schemas.microsoft.com/office/powerpoint/2010/main" val="25825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42CBB79-A544-4193-9EDC-2C7ECEAD6F64}" type="datetimeFigureOut">
              <a:rPr lang="ar-EG" smtClean="0"/>
              <a:t>15/08/1441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B33B265B-48A8-442F-93F6-70D9DA45CE82}" type="slidenum">
              <a:rPr lang="ar-EG" smtClean="0"/>
              <a:t>‹#›</a:t>
            </a:fld>
            <a:endParaRPr lang="ar-EG"/>
          </a:p>
        </p:txBody>
      </p:sp>
    </p:spTree>
    <p:extLst>
      <p:ext uri="{BB962C8B-B14F-4D97-AF65-F5344CB8AC3E}">
        <p14:creationId xmlns:p14="http://schemas.microsoft.com/office/powerpoint/2010/main" val="78706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p>
            <a:fld id="{342CBB79-A544-4193-9EDC-2C7ECEAD6F64}" type="datetimeFigureOut">
              <a:rPr lang="ar-EG" smtClean="0"/>
              <a:t>15/08/1441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B33B265B-48A8-442F-93F6-70D9DA45CE82}" type="slidenum">
              <a:rPr lang="ar-EG" smtClean="0"/>
              <a:t>‹#›</a:t>
            </a:fld>
            <a:endParaRPr lang="ar-EG"/>
          </a:p>
        </p:txBody>
      </p:sp>
    </p:spTree>
    <p:extLst>
      <p:ext uri="{BB962C8B-B14F-4D97-AF65-F5344CB8AC3E}">
        <p14:creationId xmlns:p14="http://schemas.microsoft.com/office/powerpoint/2010/main" val="3596442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p>
            <a:fld id="{342CBB79-A544-4193-9EDC-2C7ECEAD6F64}" type="datetimeFigureOut">
              <a:rPr lang="ar-EG" smtClean="0"/>
              <a:t>15/08/1441</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B33B265B-48A8-442F-93F6-70D9DA45CE82}" type="slidenum">
              <a:rPr lang="ar-EG" smtClean="0"/>
              <a:t>‹#›</a:t>
            </a:fld>
            <a:endParaRPr lang="ar-EG"/>
          </a:p>
        </p:txBody>
      </p:sp>
    </p:spTree>
    <p:extLst>
      <p:ext uri="{BB962C8B-B14F-4D97-AF65-F5344CB8AC3E}">
        <p14:creationId xmlns:p14="http://schemas.microsoft.com/office/powerpoint/2010/main" val="2352299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342CBB79-A544-4193-9EDC-2C7ECEAD6F64}" type="datetimeFigureOut">
              <a:rPr lang="ar-EG" smtClean="0"/>
              <a:t>15/08/1441</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B33B265B-48A8-442F-93F6-70D9DA45CE82}" type="slidenum">
              <a:rPr lang="ar-EG" smtClean="0"/>
              <a:t>‹#›</a:t>
            </a:fld>
            <a:endParaRPr lang="ar-EG"/>
          </a:p>
        </p:txBody>
      </p:sp>
    </p:spTree>
    <p:extLst>
      <p:ext uri="{BB962C8B-B14F-4D97-AF65-F5344CB8AC3E}">
        <p14:creationId xmlns:p14="http://schemas.microsoft.com/office/powerpoint/2010/main" val="3157390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42CBB79-A544-4193-9EDC-2C7ECEAD6F64}" type="datetimeFigureOut">
              <a:rPr lang="ar-EG" smtClean="0"/>
              <a:t>15/08/1441</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B33B265B-48A8-442F-93F6-70D9DA45CE82}" type="slidenum">
              <a:rPr lang="ar-EG" smtClean="0"/>
              <a:t>‹#›</a:t>
            </a:fld>
            <a:endParaRPr lang="ar-EG"/>
          </a:p>
        </p:txBody>
      </p:sp>
    </p:spTree>
    <p:extLst>
      <p:ext uri="{BB962C8B-B14F-4D97-AF65-F5344CB8AC3E}">
        <p14:creationId xmlns:p14="http://schemas.microsoft.com/office/powerpoint/2010/main" val="207486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42CBB79-A544-4193-9EDC-2C7ECEAD6F64}" type="datetimeFigureOut">
              <a:rPr lang="ar-EG" smtClean="0"/>
              <a:t>15/08/1441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B33B265B-48A8-442F-93F6-70D9DA45CE82}" type="slidenum">
              <a:rPr lang="ar-EG" smtClean="0"/>
              <a:t>‹#›</a:t>
            </a:fld>
            <a:endParaRPr lang="ar-EG"/>
          </a:p>
        </p:txBody>
      </p:sp>
    </p:spTree>
    <p:extLst>
      <p:ext uri="{BB962C8B-B14F-4D97-AF65-F5344CB8AC3E}">
        <p14:creationId xmlns:p14="http://schemas.microsoft.com/office/powerpoint/2010/main" val="4004598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42CBB79-A544-4193-9EDC-2C7ECEAD6F64}" type="datetimeFigureOut">
              <a:rPr lang="ar-EG" smtClean="0"/>
              <a:t>15/08/1441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B33B265B-48A8-442F-93F6-70D9DA45CE82}" type="slidenum">
              <a:rPr lang="ar-EG" smtClean="0"/>
              <a:t>‹#›</a:t>
            </a:fld>
            <a:endParaRPr lang="ar-EG"/>
          </a:p>
        </p:txBody>
      </p:sp>
    </p:spTree>
    <p:extLst>
      <p:ext uri="{BB962C8B-B14F-4D97-AF65-F5344CB8AC3E}">
        <p14:creationId xmlns:p14="http://schemas.microsoft.com/office/powerpoint/2010/main" val="3811555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42CBB79-A544-4193-9EDC-2C7ECEAD6F64}" type="datetimeFigureOut">
              <a:rPr lang="ar-EG" smtClean="0"/>
              <a:t>15/08/1441</a:t>
            </a:fld>
            <a:endParaRPr lang="ar-EG"/>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33B265B-48A8-442F-93F6-70D9DA45CE82}" type="slidenum">
              <a:rPr lang="ar-EG" smtClean="0"/>
              <a:t>‹#›</a:t>
            </a:fld>
            <a:endParaRPr lang="ar-EG"/>
          </a:p>
        </p:txBody>
      </p:sp>
    </p:spTree>
    <p:extLst>
      <p:ext uri="{BB962C8B-B14F-4D97-AF65-F5344CB8AC3E}">
        <p14:creationId xmlns:p14="http://schemas.microsoft.com/office/powerpoint/2010/main" val="3556257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تصنيف ديوي العشري</a:t>
            </a:r>
            <a:endParaRPr lang="ar-EG" dirty="0">
              <a:solidFill>
                <a:srgbClr val="FF0000"/>
              </a:solidFill>
            </a:endParaRPr>
          </a:p>
        </p:txBody>
      </p:sp>
      <p:sp>
        <p:nvSpPr>
          <p:cNvPr id="3" name="عنوان فرعي 2"/>
          <p:cNvSpPr>
            <a:spLocks noGrp="1"/>
          </p:cNvSpPr>
          <p:nvPr>
            <p:ph type="subTitle" idx="1"/>
          </p:nvPr>
        </p:nvSpPr>
        <p:spPr/>
        <p:txBody>
          <a:bodyPr/>
          <a:lstStyle/>
          <a:p>
            <a:r>
              <a:rPr lang="ar-EG" dirty="0" smtClean="0">
                <a:solidFill>
                  <a:srgbClr val="0070C0"/>
                </a:solidFill>
              </a:rPr>
              <a:t>د. عبدالرحيم محمد عبدالرحيم أحمد</a:t>
            </a:r>
            <a:endParaRPr lang="ar-EG" dirty="0">
              <a:solidFill>
                <a:srgbClr val="0070C0"/>
              </a:solidFill>
            </a:endParaRPr>
          </a:p>
        </p:txBody>
      </p:sp>
    </p:spTree>
    <p:extLst>
      <p:ext uri="{BB962C8B-B14F-4D97-AF65-F5344CB8AC3E}">
        <p14:creationId xmlns:p14="http://schemas.microsoft.com/office/powerpoint/2010/main" val="229197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ه- الجداول المساعدة أو القوائم  الإضافية</a:t>
            </a:r>
            <a:endParaRPr lang="ar-EG" dirty="0">
              <a:solidFill>
                <a:srgbClr val="FF0000"/>
              </a:solidFill>
            </a:endParaRPr>
          </a:p>
        </p:txBody>
      </p:sp>
      <p:sp>
        <p:nvSpPr>
          <p:cNvPr id="3" name="عنوان فرعي 2"/>
          <p:cNvSpPr>
            <a:spLocks noGrp="1"/>
          </p:cNvSpPr>
          <p:nvPr>
            <p:ph type="subTitle" idx="1"/>
          </p:nvPr>
        </p:nvSpPr>
        <p:spPr/>
        <p:txBody>
          <a:bodyPr>
            <a:normAutofit fontScale="92500" lnSpcReduction="10000"/>
          </a:bodyPr>
          <a:lstStyle/>
          <a:p>
            <a:r>
              <a:rPr lang="ar-EG" dirty="0" smtClean="0">
                <a:solidFill>
                  <a:srgbClr val="002060"/>
                </a:solidFill>
              </a:rPr>
              <a:t>وهذه الجداول عددها سبعة الغرض منها إعطاء مزيد من التفصيلات التي تمكن من وضع الرمز المناسب للموضوع مثل شكل المصدر أو المعالجة الفلسفية للموضوع</a:t>
            </a:r>
            <a:endParaRPr lang="ar-EG" dirty="0">
              <a:solidFill>
                <a:srgbClr val="002060"/>
              </a:solidFill>
            </a:endParaRPr>
          </a:p>
        </p:txBody>
      </p:sp>
    </p:spTree>
    <p:extLst>
      <p:ext uri="{BB962C8B-B14F-4D97-AF65-F5344CB8AC3E}">
        <p14:creationId xmlns:p14="http://schemas.microsoft.com/office/powerpoint/2010/main" val="62729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تتكون الخطة في طبعتها 21 من أربع مجلدات</a:t>
            </a:r>
            <a:endParaRPr lang="ar-EG" dirty="0">
              <a:solidFill>
                <a:srgbClr val="FF0000"/>
              </a:solidFill>
            </a:endParaRPr>
          </a:p>
        </p:txBody>
      </p:sp>
      <p:sp>
        <p:nvSpPr>
          <p:cNvPr id="3" name="عنوان فرعي 2"/>
          <p:cNvSpPr>
            <a:spLocks noGrp="1"/>
          </p:cNvSpPr>
          <p:nvPr>
            <p:ph type="subTitle" idx="1"/>
          </p:nvPr>
        </p:nvSpPr>
        <p:spPr>
          <a:xfrm>
            <a:off x="1331640" y="3933056"/>
            <a:ext cx="6400800" cy="2592288"/>
          </a:xfrm>
        </p:spPr>
        <p:txBody>
          <a:bodyPr>
            <a:normAutofit fontScale="77500" lnSpcReduction="20000"/>
          </a:bodyPr>
          <a:lstStyle/>
          <a:p>
            <a:r>
              <a:rPr lang="ar-EG" dirty="0" smtClean="0">
                <a:solidFill>
                  <a:srgbClr val="002060"/>
                </a:solidFill>
              </a:rPr>
              <a:t>المجلد الأول: ويشمل المقدمة ودليل العمل وجداول المساعدة</a:t>
            </a:r>
          </a:p>
          <a:p>
            <a:r>
              <a:rPr lang="ar-EG" dirty="0" smtClean="0">
                <a:solidFill>
                  <a:srgbClr val="002060"/>
                </a:solidFill>
              </a:rPr>
              <a:t>المجلد الثاني: ويشمل الخلاصات الثلاث والجداول الرئيسة من (000) حتي نهاية (500)</a:t>
            </a:r>
          </a:p>
          <a:p>
            <a:r>
              <a:rPr lang="ar-EG" dirty="0" smtClean="0">
                <a:solidFill>
                  <a:srgbClr val="002060"/>
                </a:solidFill>
              </a:rPr>
              <a:t>المجلد الثالث: ويشمل الجداول الرئيسة من (600) حتي نهاية (900)</a:t>
            </a:r>
          </a:p>
          <a:p>
            <a:r>
              <a:rPr lang="ar-EG" dirty="0" smtClean="0">
                <a:solidFill>
                  <a:srgbClr val="002060"/>
                </a:solidFill>
              </a:rPr>
              <a:t>المجلد الرابع: الكشاف الهجائي النسبي وهو عبارة عن قائمة بموضوعات المعرفة الرئيسة ورموز تصنيفها مرتبة هجائياً</a:t>
            </a:r>
          </a:p>
          <a:p>
            <a:endParaRPr lang="ar-EG" dirty="0">
              <a:solidFill>
                <a:srgbClr val="002060"/>
              </a:solidFill>
            </a:endParaRPr>
          </a:p>
        </p:txBody>
      </p:sp>
    </p:spTree>
    <p:extLst>
      <p:ext uri="{BB962C8B-B14F-4D97-AF65-F5344CB8AC3E}">
        <p14:creationId xmlns:p14="http://schemas.microsoft.com/office/powerpoint/2010/main" val="412626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الهيكل العام للخطة</a:t>
            </a:r>
            <a:endParaRPr lang="ar-EG" dirty="0">
              <a:solidFill>
                <a:srgbClr val="FF0000"/>
              </a:solidFill>
            </a:endParaRPr>
          </a:p>
        </p:txBody>
      </p:sp>
      <p:sp>
        <p:nvSpPr>
          <p:cNvPr id="3" name="عنوان فرعي 2"/>
          <p:cNvSpPr>
            <a:spLocks noGrp="1"/>
          </p:cNvSpPr>
          <p:nvPr>
            <p:ph type="subTitle" idx="1"/>
          </p:nvPr>
        </p:nvSpPr>
        <p:spPr/>
        <p:txBody>
          <a:bodyPr>
            <a:normAutofit fontScale="92500" lnSpcReduction="10000"/>
          </a:bodyPr>
          <a:lstStyle/>
          <a:p>
            <a:r>
              <a:rPr lang="ar-EG" dirty="0" smtClean="0">
                <a:solidFill>
                  <a:srgbClr val="002060"/>
                </a:solidFill>
              </a:rPr>
              <a:t>صنف ديوي المعرفة البشرية في الخطة لعشرة علوم كل علم قسمه لعشرة أقسام كل قسم قسمه إلي عشرة فروع وهكذا  حسب الترتيب المنطقي لحاجة الإنسان في بداية حياته ولذلك سمي بالعشري</a:t>
            </a:r>
            <a:endParaRPr lang="ar-EG" dirty="0">
              <a:solidFill>
                <a:srgbClr val="002060"/>
              </a:solidFill>
            </a:endParaRPr>
          </a:p>
        </p:txBody>
      </p:sp>
    </p:spTree>
    <p:extLst>
      <p:ext uri="{BB962C8B-B14F-4D97-AF65-F5344CB8AC3E}">
        <p14:creationId xmlns:p14="http://schemas.microsoft.com/office/powerpoint/2010/main" val="1004444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الخلاصة الأولي (المعارف العشرة الأساسية)</a:t>
            </a:r>
            <a:endParaRPr lang="ar-EG" dirty="0">
              <a:solidFill>
                <a:srgbClr val="FF0000"/>
              </a:solidFill>
            </a:endParaRPr>
          </a:p>
        </p:txBody>
      </p:sp>
      <p:sp>
        <p:nvSpPr>
          <p:cNvPr id="3" name="عنوان فرعي 2"/>
          <p:cNvSpPr>
            <a:spLocks noGrp="1"/>
          </p:cNvSpPr>
          <p:nvPr>
            <p:ph type="subTitle" idx="1"/>
          </p:nvPr>
        </p:nvSpPr>
        <p:spPr>
          <a:xfrm>
            <a:off x="1331640" y="3861048"/>
            <a:ext cx="6400800" cy="3096344"/>
          </a:xfrm>
        </p:spPr>
        <p:txBody>
          <a:bodyPr>
            <a:normAutofit fontScale="85000" lnSpcReduction="10000"/>
          </a:bodyPr>
          <a:lstStyle/>
          <a:p>
            <a:r>
              <a:rPr lang="ar-EG" dirty="0" smtClean="0">
                <a:solidFill>
                  <a:srgbClr val="002060"/>
                </a:solidFill>
              </a:rPr>
              <a:t>يجمع المعارف المتنوعة  000 المعارف العامة</a:t>
            </a:r>
          </a:p>
          <a:p>
            <a:r>
              <a:rPr lang="ar-EG" dirty="0" smtClean="0">
                <a:solidFill>
                  <a:srgbClr val="002060"/>
                </a:solidFill>
              </a:rPr>
              <a:t>ثم يفكر ويحس  100 الفلسفة وعلم النفس</a:t>
            </a:r>
          </a:p>
          <a:p>
            <a:r>
              <a:rPr lang="ar-EG" dirty="0" smtClean="0">
                <a:solidFill>
                  <a:srgbClr val="002060"/>
                </a:solidFill>
              </a:rPr>
              <a:t>ثم يفكر في الخالق ويتخذ له دينا 200 الديانات</a:t>
            </a:r>
          </a:p>
          <a:p>
            <a:r>
              <a:rPr lang="ar-EG" dirty="0" smtClean="0">
                <a:solidFill>
                  <a:srgbClr val="002060"/>
                </a:solidFill>
              </a:rPr>
              <a:t>ثم يعيش مع غيره في مجتمع 300 العلوم الاجتماعية</a:t>
            </a:r>
          </a:p>
          <a:p>
            <a:r>
              <a:rPr lang="ar-EG" dirty="0" smtClean="0">
                <a:solidFill>
                  <a:srgbClr val="002060"/>
                </a:solidFill>
              </a:rPr>
              <a:t>ثم يتحدث مع غيره فتنشأ اللغة 400 اللغات</a:t>
            </a:r>
          </a:p>
          <a:p>
            <a:r>
              <a:rPr lang="ar-EG" dirty="0" smtClean="0">
                <a:solidFill>
                  <a:srgbClr val="002060"/>
                </a:solidFill>
              </a:rPr>
              <a:t>ثم يكتشف الأشياء من حوله  500 العلوم البحتة</a:t>
            </a:r>
            <a:endParaRPr lang="ar-EG" dirty="0">
              <a:solidFill>
                <a:srgbClr val="002060"/>
              </a:solidFill>
            </a:endParaRPr>
          </a:p>
        </p:txBody>
      </p:sp>
    </p:spTree>
    <p:extLst>
      <p:ext uri="{BB962C8B-B14F-4D97-AF65-F5344CB8AC3E}">
        <p14:creationId xmlns:p14="http://schemas.microsoft.com/office/powerpoint/2010/main" val="219851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8640960" cy="6336704"/>
          </a:xfrm>
        </p:spPr>
        <p:txBody>
          <a:bodyPr>
            <a:normAutofit/>
          </a:bodyPr>
          <a:lstStyle/>
          <a:p>
            <a:r>
              <a:rPr lang="ar-EG" dirty="0" smtClean="0">
                <a:solidFill>
                  <a:srgbClr val="002060"/>
                </a:solidFill>
              </a:rPr>
              <a:t>ثم يطبق العلوم في حياته 600 العلوم البحتة</a:t>
            </a:r>
            <a:br>
              <a:rPr lang="ar-EG" dirty="0" smtClean="0">
                <a:solidFill>
                  <a:srgbClr val="002060"/>
                </a:solidFill>
              </a:rPr>
            </a:br>
            <a:r>
              <a:rPr lang="ar-EG" dirty="0" smtClean="0">
                <a:solidFill>
                  <a:srgbClr val="002060"/>
                </a:solidFill>
              </a:rPr>
              <a:t>ثم يتفنن ويصنع أشياء جميلة 700 الفنون</a:t>
            </a:r>
            <a:br>
              <a:rPr lang="ar-EG" dirty="0" smtClean="0">
                <a:solidFill>
                  <a:srgbClr val="002060"/>
                </a:solidFill>
              </a:rPr>
            </a:br>
            <a:r>
              <a:rPr lang="ar-EG" dirty="0" smtClean="0">
                <a:solidFill>
                  <a:srgbClr val="002060"/>
                </a:solidFill>
              </a:rPr>
              <a:t>ثم يعبر عن أحاسيسه ومشاعره 800 الآداب</a:t>
            </a:r>
            <a:br>
              <a:rPr lang="ar-EG" dirty="0" smtClean="0">
                <a:solidFill>
                  <a:srgbClr val="002060"/>
                </a:solidFill>
              </a:rPr>
            </a:br>
            <a:r>
              <a:rPr lang="ar-EG" dirty="0" smtClean="0">
                <a:solidFill>
                  <a:srgbClr val="002060"/>
                </a:solidFill>
              </a:rPr>
              <a:t>ثم يسجل الحوادث والرحلات 900 التاريخ والجغرافيا</a:t>
            </a:r>
            <a:r>
              <a:rPr lang="ar-EG" dirty="0" smtClean="0"/>
              <a:t/>
            </a:r>
            <a:br>
              <a:rPr lang="ar-EG" dirty="0" smtClean="0"/>
            </a:br>
            <a:endParaRPr lang="ar-EG" dirty="0"/>
          </a:p>
        </p:txBody>
      </p:sp>
    </p:spTree>
    <p:extLst>
      <p:ext uri="{BB962C8B-B14F-4D97-AF65-F5344CB8AC3E}">
        <p14:creationId xmlns:p14="http://schemas.microsoft.com/office/powerpoint/2010/main" val="2378425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C00000"/>
                </a:solidFill>
              </a:rPr>
              <a:t>الملامح الرئيسة للخطة او مكونات الخطة</a:t>
            </a:r>
            <a:endParaRPr lang="ar-EG" dirty="0">
              <a:solidFill>
                <a:srgbClr val="C00000"/>
              </a:solidFill>
            </a:endParaRPr>
          </a:p>
        </p:txBody>
      </p:sp>
      <p:sp>
        <p:nvSpPr>
          <p:cNvPr id="3" name="عنوان فرعي 2"/>
          <p:cNvSpPr>
            <a:spLocks noGrp="1"/>
          </p:cNvSpPr>
          <p:nvPr>
            <p:ph type="subTitle" idx="1"/>
          </p:nvPr>
        </p:nvSpPr>
        <p:spPr/>
        <p:txBody>
          <a:bodyPr/>
          <a:lstStyle/>
          <a:p>
            <a:r>
              <a:rPr lang="ar-EG" dirty="0" smtClean="0">
                <a:solidFill>
                  <a:srgbClr val="002060"/>
                </a:solidFill>
              </a:rPr>
              <a:t>تتكون الخطة من المكونات التالية:</a:t>
            </a:r>
            <a:endParaRPr lang="ar-EG" dirty="0">
              <a:solidFill>
                <a:srgbClr val="002060"/>
              </a:solidFill>
            </a:endParaRPr>
          </a:p>
        </p:txBody>
      </p:sp>
    </p:spTree>
    <p:extLst>
      <p:ext uri="{BB962C8B-B14F-4D97-AF65-F5344CB8AC3E}">
        <p14:creationId xmlns:p14="http://schemas.microsoft.com/office/powerpoint/2010/main" val="784024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أ- المقدمة</a:t>
            </a:r>
            <a:endParaRPr lang="ar-EG" dirty="0">
              <a:solidFill>
                <a:srgbClr val="FF0000"/>
              </a:solidFill>
            </a:endParaRPr>
          </a:p>
        </p:txBody>
      </p:sp>
      <p:sp>
        <p:nvSpPr>
          <p:cNvPr id="3" name="عنوان فرعي 2"/>
          <p:cNvSpPr>
            <a:spLocks noGrp="1"/>
          </p:cNvSpPr>
          <p:nvPr>
            <p:ph type="subTitle" idx="1"/>
          </p:nvPr>
        </p:nvSpPr>
        <p:spPr/>
        <p:txBody>
          <a:bodyPr/>
          <a:lstStyle/>
          <a:p>
            <a:r>
              <a:rPr lang="ar-EG" dirty="0" smtClean="0">
                <a:solidFill>
                  <a:srgbClr val="002060"/>
                </a:solidFill>
              </a:rPr>
              <a:t>وتشمل تاريخ الخطة وعرض للطبعة والمميزات الخاصة بها والإضافات التي بها</a:t>
            </a:r>
            <a:endParaRPr lang="ar-EG" dirty="0">
              <a:solidFill>
                <a:srgbClr val="002060"/>
              </a:solidFill>
            </a:endParaRPr>
          </a:p>
        </p:txBody>
      </p:sp>
    </p:spTree>
    <p:extLst>
      <p:ext uri="{BB962C8B-B14F-4D97-AF65-F5344CB8AC3E}">
        <p14:creationId xmlns:p14="http://schemas.microsoft.com/office/powerpoint/2010/main" val="3476467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ب- دليل استخدام الخطة</a:t>
            </a:r>
            <a:endParaRPr lang="ar-EG" dirty="0">
              <a:solidFill>
                <a:srgbClr val="FF0000"/>
              </a:solidFill>
            </a:endParaRPr>
          </a:p>
        </p:txBody>
      </p:sp>
      <p:sp>
        <p:nvSpPr>
          <p:cNvPr id="3" name="عنوان فرعي 2"/>
          <p:cNvSpPr>
            <a:spLocks noGrp="1"/>
          </p:cNvSpPr>
          <p:nvPr>
            <p:ph type="subTitle" idx="1"/>
          </p:nvPr>
        </p:nvSpPr>
        <p:spPr/>
        <p:txBody>
          <a:bodyPr/>
          <a:lstStyle/>
          <a:p>
            <a:r>
              <a:rPr lang="ar-EG" dirty="0" smtClean="0">
                <a:solidFill>
                  <a:srgbClr val="002060"/>
                </a:solidFill>
              </a:rPr>
              <a:t>ويشمل التعليمات الخاصة باستخدام الخطة</a:t>
            </a:r>
            <a:endParaRPr lang="ar-EG" dirty="0">
              <a:solidFill>
                <a:srgbClr val="002060"/>
              </a:solidFill>
            </a:endParaRPr>
          </a:p>
        </p:txBody>
      </p:sp>
    </p:spTree>
    <p:extLst>
      <p:ext uri="{BB962C8B-B14F-4D97-AF65-F5344CB8AC3E}">
        <p14:creationId xmlns:p14="http://schemas.microsoft.com/office/powerpoint/2010/main" val="2133418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ج- الخلاصات الثلاث</a:t>
            </a:r>
            <a:endParaRPr lang="ar-EG" dirty="0">
              <a:solidFill>
                <a:srgbClr val="FF0000"/>
              </a:solidFill>
            </a:endParaRPr>
          </a:p>
        </p:txBody>
      </p:sp>
      <p:sp>
        <p:nvSpPr>
          <p:cNvPr id="3" name="عنوان فرعي 2"/>
          <p:cNvSpPr>
            <a:spLocks noGrp="1"/>
          </p:cNvSpPr>
          <p:nvPr>
            <p:ph type="subTitle" idx="1"/>
          </p:nvPr>
        </p:nvSpPr>
        <p:spPr/>
        <p:txBody>
          <a:bodyPr/>
          <a:lstStyle/>
          <a:p>
            <a:r>
              <a:rPr lang="ar-EG" dirty="0" smtClean="0">
                <a:solidFill>
                  <a:srgbClr val="002060"/>
                </a:solidFill>
              </a:rPr>
              <a:t>وتشمل الأقسام العشرة الأساسية والفروع المائة والشعب الألف وهكذا</a:t>
            </a:r>
            <a:endParaRPr lang="ar-EG" dirty="0">
              <a:solidFill>
                <a:srgbClr val="002060"/>
              </a:solidFill>
            </a:endParaRPr>
          </a:p>
        </p:txBody>
      </p:sp>
    </p:spTree>
    <p:extLst>
      <p:ext uri="{BB962C8B-B14F-4D97-AF65-F5344CB8AC3E}">
        <p14:creationId xmlns:p14="http://schemas.microsoft.com/office/powerpoint/2010/main" val="2335076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د- جداول التصنيف</a:t>
            </a:r>
            <a:endParaRPr lang="ar-EG" dirty="0">
              <a:solidFill>
                <a:srgbClr val="FF0000"/>
              </a:solidFill>
            </a:endParaRPr>
          </a:p>
        </p:txBody>
      </p:sp>
      <p:sp>
        <p:nvSpPr>
          <p:cNvPr id="3" name="عنوان فرعي 2"/>
          <p:cNvSpPr>
            <a:spLocks noGrp="1"/>
          </p:cNvSpPr>
          <p:nvPr>
            <p:ph type="subTitle" idx="1"/>
          </p:nvPr>
        </p:nvSpPr>
        <p:spPr/>
        <p:txBody>
          <a:bodyPr/>
          <a:lstStyle/>
          <a:p>
            <a:r>
              <a:rPr lang="ar-EG" dirty="0" smtClean="0">
                <a:solidFill>
                  <a:srgbClr val="002060"/>
                </a:solidFill>
              </a:rPr>
              <a:t>وتشمل الأقسام الرئيسة والفروع والشعب وجميع تفريعاتها حتي أصغر جزئيات كل موضوع</a:t>
            </a:r>
            <a:endParaRPr lang="ar-EG" dirty="0">
              <a:solidFill>
                <a:srgbClr val="002060"/>
              </a:solidFill>
            </a:endParaRPr>
          </a:p>
        </p:txBody>
      </p:sp>
    </p:spTree>
    <p:extLst>
      <p:ext uri="{BB962C8B-B14F-4D97-AF65-F5344CB8AC3E}">
        <p14:creationId xmlns:p14="http://schemas.microsoft.com/office/powerpoint/2010/main" val="355432910"/>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262</Words>
  <Application>Microsoft Office PowerPoint</Application>
  <PresentationFormat>عرض على الشاشة (3:4)‏</PresentationFormat>
  <Paragraphs>29</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نسق Office</vt:lpstr>
      <vt:lpstr>تصنيف ديوي العشري</vt:lpstr>
      <vt:lpstr>الهيكل العام للخطة</vt:lpstr>
      <vt:lpstr>الخلاصة الأولي (المعارف العشرة الأساسية)</vt:lpstr>
      <vt:lpstr>ثم يطبق العلوم في حياته 600 العلوم البحتة ثم يتفنن ويصنع أشياء جميلة 700 الفنون ثم يعبر عن أحاسيسه ومشاعره 800 الآداب ثم يسجل الحوادث والرحلات 900 التاريخ والجغرافيا </vt:lpstr>
      <vt:lpstr>الملامح الرئيسة للخطة او مكونات الخطة</vt:lpstr>
      <vt:lpstr>أ- المقدمة</vt:lpstr>
      <vt:lpstr>ب- دليل استخدام الخطة</vt:lpstr>
      <vt:lpstr>ج- الخلاصات الثلاث</vt:lpstr>
      <vt:lpstr>د- جداول التصنيف</vt:lpstr>
      <vt:lpstr>ه- الجداول المساعدة أو القوائم  الإضافية</vt:lpstr>
      <vt:lpstr>تتكون الخطة في طبعتها 21 من أربع مجلدات</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تصنيف ديوي العشري</dc:title>
  <dc:creator>dream</dc:creator>
  <cp:lastModifiedBy>dream</cp:lastModifiedBy>
  <cp:revision>4</cp:revision>
  <dcterms:created xsi:type="dcterms:W3CDTF">2020-04-08T17:03:31Z</dcterms:created>
  <dcterms:modified xsi:type="dcterms:W3CDTF">2020-04-08T17:36:16Z</dcterms:modified>
</cp:coreProperties>
</file>